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3" r:id="rId5"/>
    <p:sldMasterId id="2147483695" r:id="rId6"/>
  </p:sldMasterIdLst>
  <p:notesMasterIdLst>
    <p:notesMasterId r:id="rId31"/>
  </p:notesMasterIdLst>
  <p:sldIdLst>
    <p:sldId id="256" r:id="rId7"/>
    <p:sldId id="2051" r:id="rId8"/>
    <p:sldId id="286" r:id="rId9"/>
    <p:sldId id="328" r:id="rId10"/>
    <p:sldId id="1190" r:id="rId11"/>
    <p:sldId id="2052" r:id="rId12"/>
    <p:sldId id="298" r:id="rId13"/>
    <p:sldId id="293" r:id="rId14"/>
    <p:sldId id="2049" r:id="rId15"/>
    <p:sldId id="1990" r:id="rId16"/>
    <p:sldId id="326" r:id="rId17"/>
    <p:sldId id="319" r:id="rId18"/>
    <p:sldId id="317" r:id="rId19"/>
    <p:sldId id="318" r:id="rId20"/>
    <p:sldId id="320" r:id="rId21"/>
    <p:sldId id="4610" r:id="rId22"/>
    <p:sldId id="4611" r:id="rId23"/>
    <p:sldId id="289" r:id="rId24"/>
    <p:sldId id="323" r:id="rId25"/>
    <p:sldId id="324" r:id="rId26"/>
    <p:sldId id="325" r:id="rId27"/>
    <p:sldId id="307" r:id="rId28"/>
    <p:sldId id="321" r:id="rId29"/>
    <p:sldId id="259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4"/>
    <p:restoredTop sz="79592"/>
  </p:normalViewPr>
  <p:slideViewPr>
    <p:cSldViewPr snapToGrid="0">
      <p:cViewPr varScale="1">
        <p:scale>
          <a:sx n="72" d="100"/>
          <a:sy n="72" d="100"/>
        </p:scale>
        <p:origin x="184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10-12-2024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9207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14F75-27DB-E44F-84A9-B6B20C563791}" type="slidenum"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pPr marL="0" marR="0" lvl="0" indent="0" algn="r" defTabSz="9207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22476CEE-938C-3E44-8372-013B96D570E4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0"/>
                <a:cs typeface="굴림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5</a:t>
            </a:fld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0"/>
              <a:cs typeface="굴림" charset="0"/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8938" y="692150"/>
            <a:ext cx="6107112" cy="3436938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defRPr/>
            </a:pPr>
            <a:endParaRPr lang="de-DE" dirty="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37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72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2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10-12-2024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10-12-2024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10-12-2024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10-12-2024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10-12-2024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>
            <a:extLst>
              <a:ext uri="{FF2B5EF4-FFF2-40B4-BE49-F238E27FC236}">
                <a16:creationId xmlns:a16="http://schemas.microsoft.com/office/drawing/2014/main" id="{7B903DE1-16FC-4FFD-9539-8FBD15613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1" y="213784"/>
            <a:ext cx="75342" cy="215425"/>
          </a:xfrm>
          <a:prstGeom prst="rect">
            <a:avLst/>
          </a:prstGeom>
          <a:noFill/>
          <a:ln>
            <a:noFill/>
          </a:ln>
        </p:spPr>
        <p:txBody>
          <a:bodyPr wrap="none" lIns="0" tIns="45711" rIns="0" bIns="45711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</a:rPr>
              <a:t>®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E5E23B6C-A92D-4CAE-8787-B369A04CF6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01" y="6096000"/>
            <a:ext cx="16065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187EDAC-9915-478C-BE2A-180A1FE55B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6000" y="3276600"/>
            <a:ext cx="103632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4572000"/>
            <a:ext cx="85344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A01C36-AAB3-4CB6-95C8-250B865FCC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013200" y="6400800"/>
            <a:ext cx="4368800" cy="304800"/>
          </a:xfrm>
        </p:spPr>
        <p:txBody>
          <a:bodyPr/>
          <a:lstStyle>
            <a:lvl1pPr>
              <a:defRPr dirty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F8374C3-5BAC-46A3-9409-2F45D38FA3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44000" y="64008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b="0" smtClean="0">
                <a:latin typeface="CG Times" charset="0"/>
              </a:defRPr>
            </a:lvl1pPr>
          </a:lstStyle>
          <a:p>
            <a:pPr>
              <a:defRPr/>
            </a:pPr>
            <a:fld id="{9DA40364-7DD1-4347-B0F1-2A3342A825B8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287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F09323-DC52-4297-8DDA-9D560EB56D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14246A-85DF-48B6-8A38-DC534232C4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6C66483C-7A49-48D1-9EB3-CD363ECB2D16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88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2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2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71" indent="0">
              <a:buNone/>
              <a:defRPr sz="1800"/>
            </a:lvl2pPr>
            <a:lvl3pPr marL="914142" indent="0">
              <a:buNone/>
              <a:defRPr sz="1600"/>
            </a:lvl3pPr>
            <a:lvl4pPr marL="1371214" indent="0">
              <a:buNone/>
              <a:defRPr sz="1400"/>
            </a:lvl4pPr>
            <a:lvl5pPr marL="1828285" indent="0">
              <a:buNone/>
              <a:defRPr sz="1400"/>
            </a:lvl5pPr>
            <a:lvl6pPr marL="2285358" indent="0">
              <a:buNone/>
              <a:defRPr sz="1400"/>
            </a:lvl6pPr>
            <a:lvl7pPr marL="2742426" indent="0">
              <a:buNone/>
              <a:defRPr sz="1400"/>
            </a:lvl7pPr>
            <a:lvl8pPr marL="3199496" indent="0">
              <a:buNone/>
              <a:defRPr sz="1400"/>
            </a:lvl8pPr>
            <a:lvl9pPr marL="3656567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5C3D87-8958-4634-9E8E-FCA0B8BB85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70B243-A84A-4160-B73F-C7F99C85619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CCBEE933-0C90-4140-8F2D-A8D15BC7628C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79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437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7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2389A066-1480-48E9-9526-5507F16F5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7F6BF3-D988-40E3-B036-1E77CBA743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B3D831D6-ED18-490C-B4D0-DAA66899488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85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1" indent="0">
              <a:buNone/>
              <a:defRPr sz="2000" b="1"/>
            </a:lvl2pPr>
            <a:lvl3pPr marL="914142" indent="0">
              <a:buNone/>
              <a:defRPr sz="1800" b="1"/>
            </a:lvl3pPr>
            <a:lvl4pPr marL="1371214" indent="0">
              <a:buNone/>
              <a:defRPr sz="1600" b="1"/>
            </a:lvl4pPr>
            <a:lvl5pPr marL="1828285" indent="0">
              <a:buNone/>
              <a:defRPr sz="1600" b="1"/>
            </a:lvl5pPr>
            <a:lvl6pPr marL="2285358" indent="0">
              <a:buNone/>
              <a:defRPr sz="1600" b="1"/>
            </a:lvl6pPr>
            <a:lvl7pPr marL="2742426" indent="0">
              <a:buNone/>
              <a:defRPr sz="1600" b="1"/>
            </a:lvl7pPr>
            <a:lvl8pPr marL="3199496" indent="0">
              <a:buNone/>
              <a:defRPr sz="1600" b="1"/>
            </a:lvl8pPr>
            <a:lvl9pPr marL="36565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6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1" indent="0">
              <a:buNone/>
              <a:defRPr sz="2000" b="1"/>
            </a:lvl2pPr>
            <a:lvl3pPr marL="914142" indent="0">
              <a:buNone/>
              <a:defRPr sz="1800" b="1"/>
            </a:lvl3pPr>
            <a:lvl4pPr marL="1371214" indent="0">
              <a:buNone/>
              <a:defRPr sz="1600" b="1"/>
            </a:lvl4pPr>
            <a:lvl5pPr marL="1828285" indent="0">
              <a:buNone/>
              <a:defRPr sz="1600" b="1"/>
            </a:lvl5pPr>
            <a:lvl6pPr marL="2285358" indent="0">
              <a:buNone/>
              <a:defRPr sz="1600" b="1"/>
            </a:lvl6pPr>
            <a:lvl7pPr marL="2742426" indent="0">
              <a:buNone/>
              <a:defRPr sz="1600" b="1"/>
            </a:lvl7pPr>
            <a:lvl8pPr marL="3199496" indent="0">
              <a:buNone/>
              <a:defRPr sz="1600" b="1"/>
            </a:lvl8pPr>
            <a:lvl9pPr marL="36565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33FAAA-D64F-4611-BF77-5922EA553A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1D45AF4-F293-4D69-BC15-BB7773D9DF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D8EC42CC-5F06-4867-BBD0-3A7E1CB1407E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109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A1E2E7C-59B0-4B89-BEAB-D829FE3B77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F9D2C6-5C36-4FA3-BD30-C45A3A760F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BEC40BB2-2A92-470C-822A-C4FD8F1792DC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7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E62B409-F554-4037-89E7-4AF5EA28B0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D19D51F-3EA1-4A9B-B69A-47B06424B8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 smtClean="0">
                <a:latin typeface="CG Times" charset="0"/>
              </a:defRPr>
            </a:lvl1pPr>
          </a:lstStyle>
          <a:p>
            <a:pPr>
              <a:defRPr/>
            </a:pPr>
            <a:fld id="{F450493A-9A28-4F91-A02D-A678605C7774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7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10-12-2024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9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41" y="273078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9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71" indent="0">
              <a:buNone/>
              <a:defRPr sz="1200"/>
            </a:lvl2pPr>
            <a:lvl3pPr marL="914142" indent="0">
              <a:buNone/>
              <a:defRPr sz="1000"/>
            </a:lvl3pPr>
            <a:lvl4pPr marL="1371214" indent="0">
              <a:buNone/>
              <a:defRPr sz="900"/>
            </a:lvl4pPr>
            <a:lvl5pPr marL="1828285" indent="0">
              <a:buNone/>
              <a:defRPr sz="900"/>
            </a:lvl5pPr>
            <a:lvl6pPr marL="2285358" indent="0">
              <a:buNone/>
              <a:defRPr sz="900"/>
            </a:lvl6pPr>
            <a:lvl7pPr marL="2742426" indent="0">
              <a:buNone/>
              <a:defRPr sz="900"/>
            </a:lvl7pPr>
            <a:lvl8pPr marL="3199496" indent="0">
              <a:buNone/>
              <a:defRPr sz="900"/>
            </a:lvl8pPr>
            <a:lvl9pPr marL="36565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95A5A364-8482-47EF-814E-83C550251C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D1FA28-9CFE-458E-BC7B-0CDE3317FC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140DC939-1BD3-4446-9373-05D23BA0E38F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55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71" indent="0">
              <a:buNone/>
              <a:defRPr sz="2800"/>
            </a:lvl2pPr>
            <a:lvl3pPr marL="914142" indent="0">
              <a:buNone/>
              <a:defRPr sz="2400"/>
            </a:lvl3pPr>
            <a:lvl4pPr marL="1371214" indent="0">
              <a:buNone/>
              <a:defRPr sz="2000"/>
            </a:lvl4pPr>
            <a:lvl5pPr marL="1828285" indent="0">
              <a:buNone/>
              <a:defRPr sz="2000"/>
            </a:lvl5pPr>
            <a:lvl6pPr marL="2285358" indent="0">
              <a:buNone/>
              <a:defRPr sz="2000"/>
            </a:lvl6pPr>
            <a:lvl7pPr marL="2742426" indent="0">
              <a:buNone/>
              <a:defRPr sz="2000"/>
            </a:lvl7pPr>
            <a:lvl8pPr marL="3199496" indent="0">
              <a:buNone/>
              <a:defRPr sz="2000"/>
            </a:lvl8pPr>
            <a:lvl9pPr marL="3656567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071" indent="0">
              <a:buNone/>
              <a:defRPr sz="1200"/>
            </a:lvl2pPr>
            <a:lvl3pPr marL="914142" indent="0">
              <a:buNone/>
              <a:defRPr sz="1000"/>
            </a:lvl3pPr>
            <a:lvl4pPr marL="1371214" indent="0">
              <a:buNone/>
              <a:defRPr sz="900"/>
            </a:lvl4pPr>
            <a:lvl5pPr marL="1828285" indent="0">
              <a:buNone/>
              <a:defRPr sz="900"/>
            </a:lvl5pPr>
            <a:lvl6pPr marL="2285358" indent="0">
              <a:buNone/>
              <a:defRPr sz="900"/>
            </a:lvl6pPr>
            <a:lvl7pPr marL="2742426" indent="0">
              <a:buNone/>
              <a:defRPr sz="900"/>
            </a:lvl7pPr>
            <a:lvl8pPr marL="3199496" indent="0">
              <a:buNone/>
              <a:defRPr sz="900"/>
            </a:lvl8pPr>
            <a:lvl9pPr marL="3656567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D41EB32A-E083-4F2A-89F4-62FF5C0AD8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5C1FA7-2544-475C-94A3-944C4E962D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CECB9C7E-ECFC-4B61-ACB2-2D918B307ACF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4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104413-4DF5-4D7F-BA24-72AA989E78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2018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93D36E-17A1-492F-878B-B320DAF345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341D737E-DE45-46C2-8A29-A3C18DF88251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35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3717" y="136525"/>
            <a:ext cx="2893483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9051" y="136525"/>
            <a:ext cx="8481484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F2B597-99C1-4AE6-8227-1648EC4E5E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2018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2F0068-98AB-471C-BA71-2C60748C9C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9194800" y="6553200"/>
            <a:ext cx="25400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CG Times" charset="0"/>
              </a:defRPr>
            </a:lvl1pPr>
          </a:lstStyle>
          <a:p>
            <a:pPr>
              <a:defRPr/>
            </a:pPr>
            <a:fld id="{34C1089B-4B3C-425E-ADF0-BB7A9F44795D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407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419390c0d5_1_13"/>
          <p:cNvSpPr txBox="1">
            <a:spLocks noGrp="1"/>
          </p:cNvSpPr>
          <p:nvPr>
            <p:ph type="title"/>
          </p:nvPr>
        </p:nvSpPr>
        <p:spPr>
          <a:xfrm>
            <a:off x="309076" y="136525"/>
            <a:ext cx="115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2" name="Google Shape;22;g419390c0d5_1_13"/>
          <p:cNvSpPr txBox="1">
            <a:spLocks noGrp="1"/>
          </p:cNvSpPr>
          <p:nvPr>
            <p:ph type="body" idx="1"/>
          </p:nvPr>
        </p:nvSpPr>
        <p:spPr>
          <a:xfrm>
            <a:off x="461433" y="1279525"/>
            <a:ext cx="11277600" cy="4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3111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Font typeface="Helvetica Neue Light"/>
              <a:buChar char="–"/>
              <a:defRPr sz="19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 sz="1900"/>
            </a:lvl9pPr>
          </a:lstStyle>
          <a:p>
            <a:endParaRPr dirty="0"/>
          </a:p>
        </p:txBody>
      </p:sp>
      <p:sp>
        <p:nvSpPr>
          <p:cNvPr id="23" name="Google Shape;23;g419390c0d5_1_13"/>
          <p:cNvSpPr txBox="1">
            <a:spLocks noGrp="1"/>
          </p:cNvSpPr>
          <p:nvPr>
            <p:ph type="ftr" idx="11"/>
          </p:nvPr>
        </p:nvSpPr>
        <p:spPr>
          <a:xfrm>
            <a:off x="309076" y="6516855"/>
            <a:ext cx="11578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100" b="0" i="0">
                <a:solidFill>
                  <a:srgbClr val="002C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65580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419390c0d5_1_24"/>
          <p:cNvSpPr txBox="1">
            <a:spLocks noGrp="1"/>
          </p:cNvSpPr>
          <p:nvPr>
            <p:ph type="title"/>
          </p:nvPr>
        </p:nvSpPr>
        <p:spPr>
          <a:xfrm>
            <a:off x="309076" y="136525"/>
            <a:ext cx="115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6" name="Google Shape;26;g419390c0d5_1_24"/>
          <p:cNvSpPr txBox="1">
            <a:spLocks noGrp="1"/>
          </p:cNvSpPr>
          <p:nvPr>
            <p:ph type="ftr" idx="11"/>
          </p:nvPr>
        </p:nvSpPr>
        <p:spPr>
          <a:xfrm>
            <a:off x="309076" y="6551490"/>
            <a:ext cx="11578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100" b="0" i="0">
                <a:solidFill>
                  <a:srgbClr val="002C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2445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419390c0d5_1_71" descr="Picture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267" y="6217831"/>
            <a:ext cx="1710267" cy="5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419390c0d5_1_71"/>
          <p:cNvSpPr txBox="1">
            <a:spLocks noGrp="1"/>
          </p:cNvSpPr>
          <p:nvPr>
            <p:ph type="ftr" idx="11"/>
          </p:nvPr>
        </p:nvSpPr>
        <p:spPr>
          <a:xfrm>
            <a:off x="309076" y="6516855"/>
            <a:ext cx="11578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100" b="0" i="0">
                <a:solidFill>
                  <a:srgbClr val="002C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555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rgbClr val="BF20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body" idx="1" hasCustomPrompt="1"/>
          </p:nvPr>
        </p:nvSpPr>
        <p:spPr>
          <a:xfrm>
            <a:off x="1048200" y="1682270"/>
            <a:ext cx="10095600" cy="455787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2400"/>
              <a:buChar char="◎"/>
              <a:defRPr sz="2400">
                <a:solidFill>
                  <a:srgbClr val="435BA9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914354" lvl="1" indent="-380981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32" lvl="2" indent="-380981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09" lvl="3" indent="-34288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886" lvl="4" indent="-342882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062" lvl="5" indent="-342882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240" lvl="6" indent="-34288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418" lvl="7" indent="-342882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594" lvl="8" indent="-342882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marL="609585" lvl="0" indent="-507987" algn="l" rtl="0">
              <a:spcBef>
                <a:spcPts val="800"/>
              </a:spcBef>
              <a:spcAft>
                <a:spcPts val="0"/>
              </a:spcAft>
              <a:buSzPts val="2400"/>
              <a:buChar char="◎"/>
            </a:pPr>
            <a:r>
              <a:rPr lang="it-IT" dirty="0" err="1"/>
              <a:t>Mod</a:t>
            </a:r>
            <a:r>
              <a:rPr lang="en-GB" dirty="0"/>
              <a:t>Here you have a list of items</a:t>
            </a:r>
          </a:p>
          <a:p>
            <a:pPr marL="609585" lvl="0" indent="-507987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GB" dirty="0"/>
              <a:t>And some text</a:t>
            </a:r>
          </a:p>
          <a:p>
            <a:pPr marL="609585" lvl="0" indent="-507987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GB" dirty="0"/>
              <a:t>But remember not to overload your slides with content</a:t>
            </a:r>
          </a:p>
          <a:p>
            <a:pPr lvl="0"/>
            <a:r>
              <a:rPr lang="it-IT" dirty="0" err="1"/>
              <a:t>ifica</a:t>
            </a:r>
            <a:r>
              <a:rPr lang="it-IT" dirty="0"/>
              <a:t> gli stili del testo dello schema</a:t>
            </a:r>
          </a:p>
        </p:txBody>
      </p:sp>
      <p:sp>
        <p:nvSpPr>
          <p:cNvPr id="9" name="Segnaposto numero diapositiva 1"/>
          <p:cNvSpPr txBox="1">
            <a:spLocks/>
          </p:cNvSpPr>
          <p:nvPr userDrawn="1"/>
        </p:nvSpPr>
        <p:spPr>
          <a:xfrm>
            <a:off x="3223039" y="6333135"/>
            <a:ext cx="8714412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1" i="0" u="none" strike="noStrike" cap="none">
                <a:solidFill>
                  <a:srgbClr val="BF202F"/>
                </a:solidFill>
                <a:latin typeface="Candara" panose="020E0502030303020204" pitchFamily="34" charset="0"/>
                <a:ea typeface="Source Sans Pro"/>
                <a:cs typeface="Segoe UI" panose="020B0502040204020203" pitchFamily="34" charset="0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GB" sz="900" dirty="0">
                <a:solidFill>
                  <a:srgbClr val="777777"/>
                </a:solidFill>
              </a:rPr>
              <a:t>11</a:t>
            </a:r>
            <a:r>
              <a:rPr lang="en-GB" sz="900" baseline="30000" dirty="0">
                <a:solidFill>
                  <a:srgbClr val="777777"/>
                </a:solidFill>
              </a:rPr>
              <a:t>th</a:t>
            </a:r>
            <a:r>
              <a:rPr lang="en-GB" sz="900" dirty="0">
                <a:solidFill>
                  <a:srgbClr val="777777"/>
                </a:solidFill>
              </a:rPr>
              <a:t> International Symposium on Digital Earth (ISDE 11), 24 – 27 September 2024, Florence (Italy)</a:t>
            </a:r>
            <a:endParaRPr lang="en-GB" sz="900" dirty="0">
              <a:solidFill>
                <a:srgbClr val="777777"/>
              </a:solidFill>
              <a:ea typeface="Roboto Slab"/>
              <a:sym typeface="Roboto Slab"/>
            </a:endParaRPr>
          </a:p>
        </p:txBody>
      </p:sp>
      <p:sp>
        <p:nvSpPr>
          <p:cNvPr id="10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900">
                <a:solidFill>
                  <a:srgbClr val="777777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001" y="6240000"/>
            <a:ext cx="1145455" cy="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952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433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3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</a:t>
            </a:r>
            <a:r>
              <a:rPr lang="en-US" altLang="en-US"/>
              <a:t>© 2024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F4-B06C-C644-947A-3193A300C1B1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137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</a:t>
            </a:r>
            <a:r>
              <a:rPr lang="en-US" altLang="en-US"/>
              <a:t>© 2024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F97B-9CFF-B245-85B9-914B1C89C386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2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10-12-2024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10-12-2024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10-12-2024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>
            <a:extLst>
              <a:ext uri="{FF2B5EF4-FFF2-40B4-BE49-F238E27FC236}">
                <a16:creationId xmlns:a16="http://schemas.microsoft.com/office/drawing/2014/main" id="{47E74A0E-7B27-4D8A-A6CD-01AA9B90C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9034" y="137584"/>
            <a:ext cx="115781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1" rIns="91420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9306D65-B96E-4FE3-A548-F84B23474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1433" y="1280585"/>
            <a:ext cx="112776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>
            <a:extLst>
              <a:ext uri="{FF2B5EF4-FFF2-40B4-BE49-F238E27FC236}">
                <a16:creationId xmlns:a16="http://schemas.microsoft.com/office/drawing/2014/main" id="{50679E21-287B-4DAA-9EC4-8B12CB79C63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64517" y="6553200"/>
            <a:ext cx="426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 dirty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2024 Open Geospatial Consortium</a:t>
            </a:r>
          </a:p>
        </p:txBody>
      </p:sp>
      <p:sp>
        <p:nvSpPr>
          <p:cNvPr id="1031" name="Text Box 16">
            <a:extLst>
              <a:ext uri="{FF2B5EF4-FFF2-40B4-BE49-F238E27FC236}">
                <a16:creationId xmlns:a16="http://schemas.microsoft.com/office/drawing/2014/main" id="{D9934285-55D1-4A46-9914-56270435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33" y="6220885"/>
            <a:ext cx="1168590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 dirty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>
            <a:extLst>
              <a:ext uri="{FF2B5EF4-FFF2-40B4-BE49-F238E27FC236}">
                <a16:creationId xmlns:a16="http://schemas.microsoft.com/office/drawing/2014/main" id="{79950974-D225-4DE1-A554-C4D372B99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700" y="6294967"/>
            <a:ext cx="94578" cy="246203"/>
          </a:xfrm>
          <a:prstGeom prst="rect">
            <a:avLst/>
          </a:prstGeom>
          <a:noFill/>
          <a:ln>
            <a:noFill/>
          </a:ln>
        </p:spPr>
        <p:txBody>
          <a:bodyPr wrap="none" lIns="0" tIns="45711" rIns="0" bIns="45711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2"/>
                </a:solidFill>
                <a:latin typeface="Arial" pitchFamily="34" charset="0"/>
              </a:rPr>
              <a:t>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04006-B7BE-4250-B033-86F57728F561}"/>
              </a:ext>
            </a:extLst>
          </p:cNvPr>
          <p:cNvSpPr txBox="1"/>
          <p:nvPr userDrawn="1"/>
        </p:nvSpPr>
        <p:spPr>
          <a:xfrm>
            <a:off x="9359901" y="6553200"/>
            <a:ext cx="2569633" cy="228600"/>
          </a:xfrm>
          <a:prstGeom prst="rect">
            <a:avLst/>
          </a:prstGeom>
          <a:noFill/>
        </p:spPr>
        <p:txBody>
          <a:bodyPr/>
          <a:lstStyle/>
          <a:p>
            <a:pPr algn="r" eaLnBrk="1" hangingPunct="1">
              <a:defRPr/>
            </a:pPr>
            <a:r>
              <a:rPr lang="en-CA" sz="9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03FE63D9-763F-4799-A1BA-96D7C98C05FD}" type="slidenum">
              <a:rPr lang="en-CA" sz="900" b="0">
                <a:solidFill>
                  <a:srgbClr val="09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defRPr/>
              </a:pPr>
              <a:t>‹nr.›</a:t>
            </a:fld>
            <a:endParaRPr lang="en-CA" sz="900" b="0" dirty="0" err="1">
              <a:solidFill>
                <a:srgbClr val="09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DC9B973-F016-4384-8A73-CCD7329012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3" y="821267"/>
            <a:ext cx="11277600" cy="48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36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Arial" panose="020B0604020202020204" pitchFamily="34" charset="0"/>
        </a:defRPr>
      </a:lvl5pPr>
      <a:lvl6pPr marL="457071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14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21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285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2828" indent="-232828" algn="l" rtl="0" fontAlgn="base">
        <a:spcBef>
          <a:spcPts val="3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370" indent="-220128" algn="l" rtl="0" fontAlgn="base">
        <a:spcBef>
          <a:spcPts val="3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261" indent="-226478" algn="l" rtl="0" fontAlgn="base">
        <a:spcBef>
          <a:spcPts val="300"/>
        </a:spcBef>
        <a:spcAft>
          <a:spcPct val="0"/>
        </a:spcAft>
        <a:buClr>
          <a:srgbClr val="092E5C"/>
        </a:buClr>
        <a:buChar char="•"/>
        <a:defRPr sz="1867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153" indent="-226478" algn="l" rtl="0" fontAlgn="base">
        <a:spcBef>
          <a:spcPts val="3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044" indent="-226478" algn="l" rtl="0" fontAlgn="base">
        <a:spcBef>
          <a:spcPts val="3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231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2304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69374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6446" indent="-228537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1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42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14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85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58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26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96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67" algn="l" defTabSz="914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/>
        </p:nvSpPr>
        <p:spPr>
          <a:xfrm>
            <a:off x="11652250" y="214312"/>
            <a:ext cx="74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309562" y="136525"/>
            <a:ext cx="11577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461950" y="1279525"/>
            <a:ext cx="11277600" cy="4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92E5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92E5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92E5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766762"/>
            <a:ext cx="11810998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/>
        </p:nvSpPr>
        <p:spPr>
          <a:xfrm>
            <a:off x="309562" y="6164262"/>
            <a:ext cx="1168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1477962" y="6230937"/>
            <a:ext cx="936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291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gcapi.ogc.org/#standard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ogcapi.ogc.org/#standar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standards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NSPIRE-MIF/gp-ogc-api-features/blob/master/spec/oapif-inspire-download.md" TargetMode="External"/><Relationship Id="rId4" Type="http://schemas.openxmlformats.org/officeDocument/2006/relationships/hyperlink" Target="https://publicatie.centrumvoorstandaarden.nl/api/ad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en.wikipedia.org/wiki/Hypertext_Transfer_Protoco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gc.org/is/19-072/19-072.html#_d99cbf7c-cf24-4327-82e4-7121292cb842" TargetMode="External"/><Relationship Id="rId2" Type="http://schemas.openxmlformats.org/officeDocument/2006/relationships/hyperlink" Target="https://www.ogc.org/standar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gc.org/standards/roadmap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sv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ostandaarden.nl/api/API-Strategie-mod-geo/" TargetMode="External"/><Relationship Id="rId2" Type="http://schemas.openxmlformats.org/officeDocument/2006/relationships/hyperlink" Target="https://gitdocumentatie.logius.nl/publicatie/api/adr/#normative-design-rule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ec.europa.eu/featureconcept" TargetMode="External"/><Relationship Id="rId2" Type="http://schemas.openxmlformats.org/officeDocument/2006/relationships/hyperlink" Target="https://github.com/INSPIRE-MIF/gp-ogc-api-features/blob/master/spec/oapif-inspire-downloa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NSPIRE-MIF/gp-ogc-api-features/blob/master/spec/oapif-inspire-download.md#terms-of-us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novum.nl/over-geonovum/actueel/presentatie-resultaten-aanbesteding-ogc-api-features-toolaanpassing" TargetMode="External"/><Relationship Id="rId7" Type="http://schemas.openxmlformats.org/officeDocument/2006/relationships/hyperlink" Target="https://geonovum.github.io/ogc-api-features-guidelin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novum.nl/uploads/documents/Geosolutions.pdf" TargetMode="External"/><Relationship Id="rId5" Type="http://schemas.openxmlformats.org/officeDocument/2006/relationships/hyperlink" Target="https://pygeoapi.io/presentations/geonovum-tender-2023/#/frontpage" TargetMode="External"/><Relationship Id="rId4" Type="http://schemas.openxmlformats.org/officeDocument/2006/relationships/hyperlink" Target="https://www.geonovum.nl/uploads/documents/deegree%20OGC%20API%20Features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hyperlink" Target="https://michelstuyts.be/gis_en.html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eoseer.net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3.jpe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dw-bp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/>
              <a:t>Geonovum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2" y="2518373"/>
            <a:ext cx="5031779" cy="1122074"/>
          </a:xfrm>
        </p:spPr>
        <p:txBody>
          <a:bodyPr>
            <a:normAutofit/>
          </a:bodyPr>
          <a:lstStyle/>
          <a:p>
            <a:r>
              <a:rPr lang="nl-NL" dirty="0"/>
              <a:t>De wereld van de nieuwe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6" y="3832744"/>
            <a:ext cx="3689060" cy="273007"/>
          </a:xfrm>
        </p:spPr>
        <p:txBody>
          <a:bodyPr/>
          <a:lstStyle/>
          <a:p>
            <a:r>
              <a:rPr lang="nl-NL" dirty="0"/>
              <a:t>Bart De Lathouwer &amp; Pieter </a:t>
            </a:r>
            <a:r>
              <a:rPr lang="nl-NL" dirty="0" err="1"/>
              <a:t>Bresters</a:t>
            </a:r>
            <a:endParaRPr lang="nl-NL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8 januari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84FC0D-12B5-B341-9F15-7A45C487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OWS and API Innovation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EF9B2-6858-5546-9D39-BDC211D4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OGC is advancing new standards while simultaneously maintaining the OGC Standards Baseline</a:t>
            </a:r>
          </a:p>
          <a:p>
            <a:r>
              <a:rPr lang="en-US" dirty="0"/>
              <a:t>The OGC API approach is based on technologies that did not exist during development of initial OGC Web Services (OWS).  </a:t>
            </a:r>
          </a:p>
          <a:p>
            <a:r>
              <a:rPr lang="en-US" dirty="0"/>
              <a:t>OGC will continue to maintain the approved OWS Standards, e.g., WFS, Version 2, while developing and maintaining new standards based on using approaches for APIs and OGC building blocks </a:t>
            </a:r>
          </a:p>
          <a:p>
            <a:endParaRPr lang="en-US" sz="2000" dirty="0"/>
          </a:p>
          <a:p>
            <a:endParaRPr lang="en-US" sz="2000" dirty="0"/>
          </a:p>
          <a:p>
            <a:pPr marL="514350" lvl="1" indent="0">
              <a:buNone/>
            </a:pPr>
            <a:r>
              <a:rPr lang="en-US" sz="1500" dirty="0"/>
              <a:t>This approach is consistent with the OGC Innovation Statement from 2014 that anticipates OGC addressing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innovator’s dilemma</a:t>
            </a:r>
            <a:r>
              <a:rPr lang="en-US" sz="15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/>
              <a:t>of maintaining the current OGC standards baseline while simultaneously developing standards to support evolving and potentially disruptive technologies, community needs and market trends. ”</a:t>
            </a:r>
          </a:p>
        </p:txBody>
      </p:sp>
    </p:spTree>
    <p:extLst>
      <p:ext uri="{BB962C8B-B14F-4D97-AF65-F5344CB8AC3E}">
        <p14:creationId xmlns:p14="http://schemas.microsoft.com/office/powerpoint/2010/main" val="321844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Makkelijker dan oude generatie services voor </a:t>
            </a:r>
            <a:r>
              <a:rPr lang="nl-NL" u="sng" dirty="0"/>
              <a:t>web-ontwikkelaars* </a:t>
            </a:r>
            <a:r>
              <a:rPr lang="nl-NL" dirty="0"/>
              <a:t>buiten het </a:t>
            </a:r>
            <a:r>
              <a:rPr lang="nl-NL" dirty="0" err="1"/>
              <a:t>geodomein</a:t>
            </a:r>
            <a:endParaRPr lang="nl-NL" dirty="0"/>
          </a:p>
          <a:p>
            <a:pPr lvl="1"/>
            <a:r>
              <a:rPr lang="nl-NL" dirty="0"/>
              <a:t>Je hoeft geen GIS-specialist te zijn om er mee te werken.</a:t>
            </a:r>
          </a:p>
          <a:p>
            <a:endParaRPr lang="nl-NL" dirty="0"/>
          </a:p>
          <a:p>
            <a:r>
              <a:rPr lang="nl-NL" dirty="0"/>
              <a:t>Ook goed te gebruiken binnen het </a:t>
            </a:r>
            <a:r>
              <a:rPr lang="nl-NL" dirty="0" err="1"/>
              <a:t>geodomein</a:t>
            </a:r>
            <a:r>
              <a:rPr lang="nl-NL" dirty="0"/>
              <a:t> **</a:t>
            </a:r>
          </a:p>
          <a:p>
            <a:pPr lvl="1"/>
            <a:r>
              <a:rPr lang="nl-NL" dirty="0" err="1"/>
              <a:t>Openapi</a:t>
            </a:r>
            <a:r>
              <a:rPr lang="nl-NL" dirty="0"/>
              <a:t> specificatie beschrijft wat er mee kan;</a:t>
            </a:r>
          </a:p>
          <a:p>
            <a:pPr lvl="1"/>
            <a:r>
              <a:rPr lang="nl-NL" dirty="0"/>
              <a:t>Werkt heel intuïtief.</a:t>
            </a:r>
          </a:p>
          <a:p>
            <a:endParaRPr lang="nl-NL" dirty="0"/>
          </a:p>
          <a:p>
            <a:r>
              <a:rPr lang="nl-NL" dirty="0"/>
              <a:t>Beter te vinden door zoekmachines ***</a:t>
            </a:r>
          </a:p>
          <a:p>
            <a:endParaRPr lang="nl-NL" dirty="0"/>
          </a:p>
          <a:p>
            <a:r>
              <a:rPr lang="nl-NL" dirty="0"/>
              <a:t>Verschillende types hebben dezelfde structuur en zijn daardoor ook eenvoudiger te combineren.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46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Geonovum stimuleren</a:t>
            </a:r>
            <a:br>
              <a:rPr lang="nl-NL" dirty="0"/>
            </a:br>
            <a:r>
              <a:rPr lang="nl-NL" dirty="0"/>
              <a:t>OGC-API-gebruik?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OGC-</a:t>
            </a:r>
            <a:r>
              <a:rPr lang="nl-NL" dirty="0" err="1"/>
              <a:t>API’s</a:t>
            </a:r>
            <a:r>
              <a:rPr lang="nl-NL" dirty="0"/>
              <a:t> passen binnen de visie </a:t>
            </a:r>
            <a:r>
              <a:rPr lang="nl-NL"/>
              <a:t>van Geonovum:</a:t>
            </a:r>
            <a:endParaRPr lang="nl-NL" dirty="0"/>
          </a:p>
          <a:p>
            <a:r>
              <a:rPr lang="nl-NL" dirty="0"/>
              <a:t>Geonovum wil de Nederlandse </a:t>
            </a:r>
            <a:r>
              <a:rPr lang="nl-NL" dirty="0" err="1"/>
              <a:t>geo</a:t>
            </a:r>
            <a:r>
              <a:rPr lang="nl-NL" dirty="0"/>
              <a:t>-informatie infrastructuur versterken door het voor een brede groep toegankelijker te maken.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OGC-API spelen een rol in ontwikkelingen die van belang zijn voor Geonovum zoals:</a:t>
            </a:r>
          </a:p>
          <a:p>
            <a:r>
              <a:rPr lang="nl-NL" dirty="0"/>
              <a:t>Europese datastrategie</a:t>
            </a:r>
          </a:p>
          <a:p>
            <a:r>
              <a:rPr lang="nl-NL" dirty="0"/>
              <a:t>Federatief Datastelsel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endParaRPr lang="nl-NL" dirty="0"/>
          </a:p>
          <a:p>
            <a:r>
              <a:rPr lang="nl-NL" dirty="0"/>
              <a:t>Zicht op Nederland</a:t>
            </a:r>
          </a:p>
          <a:p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Welke OGC </a:t>
            </a:r>
            <a:r>
              <a:rPr lang="nl-NL" dirty="0" err="1"/>
              <a:t>API’s</a:t>
            </a:r>
            <a:r>
              <a:rPr lang="nl-NL" dirty="0"/>
              <a:t> types zijn er?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hlinkClick r:id="rId2"/>
              </a:rPr>
              <a:t>https://ogcapi.ogc.org/#standards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Features (opvolger WFS)</a:t>
            </a:r>
          </a:p>
          <a:p>
            <a:r>
              <a:rPr lang="nl-NL" dirty="0" err="1"/>
              <a:t>Tiles</a:t>
            </a:r>
            <a:r>
              <a:rPr lang="nl-NL" dirty="0"/>
              <a:t> (Vector </a:t>
            </a:r>
            <a:r>
              <a:rPr lang="nl-NL" dirty="0" err="1"/>
              <a:t>Tiles</a:t>
            </a:r>
            <a:r>
              <a:rPr lang="nl-NL" dirty="0"/>
              <a:t> of opvolger WMTS)</a:t>
            </a:r>
          </a:p>
          <a:p>
            <a:r>
              <a:rPr lang="nl-NL" dirty="0" err="1"/>
              <a:t>Maps</a:t>
            </a:r>
            <a:r>
              <a:rPr lang="nl-NL" dirty="0"/>
              <a:t> (opvolger WMS)</a:t>
            </a:r>
          </a:p>
          <a:p>
            <a:r>
              <a:rPr lang="nl-NL" dirty="0" err="1"/>
              <a:t>Styles</a:t>
            </a:r>
            <a:r>
              <a:rPr lang="nl-NL" dirty="0"/>
              <a:t> (opmaak)</a:t>
            </a:r>
          </a:p>
          <a:p>
            <a:r>
              <a:rPr lang="nl-NL" dirty="0"/>
              <a:t>Coverages (opvolger WCS)</a:t>
            </a:r>
          </a:p>
          <a:p>
            <a:r>
              <a:rPr lang="nl-NL" dirty="0"/>
              <a:t>Records (metadata)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25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Welke OGC </a:t>
            </a:r>
            <a:r>
              <a:rPr lang="nl-NL" dirty="0" err="1"/>
              <a:t>API’s</a:t>
            </a:r>
            <a:r>
              <a:rPr lang="nl-NL" dirty="0"/>
              <a:t> zijn er nog meer?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>
                <a:hlinkClick r:id="rId2"/>
              </a:rPr>
              <a:t>https://ogcapi.ogc.org/#standards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Processes</a:t>
            </a:r>
            <a:r>
              <a:rPr lang="nl-NL" dirty="0"/>
              <a:t> (opvolger WPS)</a:t>
            </a:r>
          </a:p>
          <a:p>
            <a:r>
              <a:rPr lang="nl-NL" dirty="0"/>
              <a:t>EDR (</a:t>
            </a:r>
            <a:r>
              <a:rPr lang="nl-NL" dirty="0" err="1"/>
              <a:t>Environmental</a:t>
            </a:r>
            <a:r>
              <a:rPr lang="nl-NL" dirty="0"/>
              <a:t> Data Retrieval)</a:t>
            </a:r>
          </a:p>
          <a:p>
            <a:r>
              <a:rPr lang="nl-NL" dirty="0" err="1"/>
              <a:t>Joins</a:t>
            </a:r>
            <a:r>
              <a:rPr lang="nl-NL" dirty="0"/>
              <a:t> (opvolger TJS)</a:t>
            </a:r>
          </a:p>
          <a:p>
            <a:r>
              <a:rPr lang="nl-NL" dirty="0"/>
              <a:t>Routes</a:t>
            </a:r>
          </a:p>
          <a:p>
            <a:r>
              <a:rPr lang="nl-NL" dirty="0"/>
              <a:t>DGGS (Discrete Global </a:t>
            </a:r>
            <a:r>
              <a:rPr lang="nl-NL" dirty="0" err="1"/>
              <a:t>Grid</a:t>
            </a:r>
            <a:r>
              <a:rPr lang="nl-NL" dirty="0"/>
              <a:t> System)</a:t>
            </a:r>
          </a:p>
          <a:p>
            <a:r>
              <a:rPr lang="nl-NL" dirty="0" err="1"/>
              <a:t>Moving</a:t>
            </a:r>
            <a:r>
              <a:rPr lang="nl-NL" dirty="0"/>
              <a:t> features</a:t>
            </a:r>
          </a:p>
          <a:p>
            <a:r>
              <a:rPr lang="nl-NL" dirty="0"/>
              <a:t>3D </a:t>
            </a:r>
            <a:r>
              <a:rPr lang="nl-NL" dirty="0" err="1"/>
              <a:t>GeoVolumes</a:t>
            </a:r>
            <a:endParaRPr lang="nl-NL" dirty="0"/>
          </a:p>
          <a:p>
            <a:r>
              <a:rPr lang="nl-NL" dirty="0" err="1"/>
              <a:t>SensorThings</a:t>
            </a:r>
            <a:r>
              <a:rPr lang="nl-NL" dirty="0"/>
              <a:t> (opvolger SOS)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0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Standaarden zijn er voor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Open API Specification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OGC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Dutch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4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  <a:hlinkClick r:id="rId5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5"/>
              </a:rPr>
              <a:t>INSPIRE 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nl-NL" dirty="0">
                <a:solidFill>
                  <a:srgbClr val="207AB3"/>
                </a:solidFill>
                <a:latin typeface="Open Sans" panose="020B0606030504020204" pitchFamily="34" charset="0"/>
              </a:rPr>
              <a:t>HTTP</a:t>
            </a: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REST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6977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2D1-364C-124F-8CD8-1BE001A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809A4-B5ED-1A40-9E0D-4B5C4E98F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92E5C"/>
                </a:solidFill>
              </a:rPr>
              <a:t>an application protocol for distributed, collaborative, hypermedia information systems</a:t>
            </a: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r>
              <a:rPr lang="en-US" dirty="0">
                <a:solidFill>
                  <a:srgbClr val="092E5C"/>
                </a:solidFill>
                <a:hlinkClick r:id="rId2"/>
              </a:rPr>
              <a:t>https://en.wikipedia.org/wiki/Hypertext_Transfer_Protocol</a:t>
            </a:r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1"/>
            <a:endParaRPr lang="en-US" dirty="0">
              <a:solidFill>
                <a:srgbClr val="092E5C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B0F10-6ACB-9D47-B33A-F6651479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2627630"/>
            <a:ext cx="105283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4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2D1-364C-124F-8CD8-1BE001A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809A4-B5ED-1A40-9E0D-4B5C4E98F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92E5C"/>
                </a:solidFill>
              </a:rPr>
              <a:t>Representational state transfer</a:t>
            </a: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r>
              <a:rPr lang="en-US" dirty="0">
                <a:solidFill>
                  <a:srgbClr val="092E5C"/>
                </a:solidFill>
                <a:hlinkClick r:id="rId2"/>
              </a:rPr>
              <a:t>https://en.wikipedia.org/wiki/Representational_state_transfer</a:t>
            </a:r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492B49-7A43-914F-8397-90E1876E25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53" y="3173297"/>
            <a:ext cx="11003280" cy="24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7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F147C-C1B1-2E5A-EB87-799D0FC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kijkje naar OGC API Features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9E06F1-B7BA-B504-8539-741EF212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</a:t>
            </a:r>
            <a:b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</a:b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opsomming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van de datasets &amp; </a:t>
            </a: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belangrijkste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metadata</a:t>
            </a: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items?bbox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=160.6,-55.95,-170,-25.89</a:t>
            </a: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van items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uit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collectie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binnen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bounding box (of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andere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eenvoudige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filter)</a:t>
            </a: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client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kan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via content negotiation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gewenste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format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,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bv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GeoJSON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paginering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/collections/{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collectionId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}/items/{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featureId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individueel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item</a:t>
            </a:r>
          </a:p>
          <a:p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kumimoji="0" lang="en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items?crs</a:t>
            </a:r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=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{</a:t>
            </a:r>
            <a:r>
              <a:rPr kumimoji="0" lang="nl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crsuri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}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Opvragen in specifiek CRS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De default is CRS84</a:t>
            </a:r>
            <a:endParaRPr lang="en-NL" altLang="en-NL" sz="1900" dirty="0">
              <a:solidFill>
                <a:srgbClr val="262626"/>
              </a:solidFill>
              <a:latin typeface="Mont Book"/>
            </a:endParaRPr>
          </a:p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65EE0-695B-457F-0E2F-E8C212BB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919E68A-4246-6E7C-0641-377A849E5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Standaard verschilt per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2"/>
              </a:rPr>
              <a:t>vastgesteld t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ype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m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aar er is een </a:t>
            </a:r>
            <a:r>
              <a:rPr lang="nl-NL" dirty="0">
                <a:solidFill>
                  <a:schemeClr val="accent6"/>
                </a:solidFill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</a:t>
            </a:r>
            <a:endParaRPr lang="nl-NL" dirty="0">
              <a:solidFill>
                <a:schemeClr val="accent6"/>
              </a:solidFill>
              <a:latin typeface="Open Sans" panose="020B0606030504020204" pitchFamily="34" charset="0"/>
            </a:endParaRPr>
          </a:p>
          <a:p>
            <a:pPr lvl="1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Roadmap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voor alle OGC-standaarden: 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https://www.ogc.org/standards/roadmap/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0" indent="0" algn="l">
              <a:buNone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366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Eerst</a:t>
            </a:r>
            <a:r>
              <a:rPr lang="en-US" dirty="0"/>
              <a:t> even </a:t>
            </a:r>
            <a:r>
              <a:rPr lang="en-US" dirty="0" err="1"/>
              <a:t>terug</a:t>
            </a:r>
            <a:r>
              <a:rPr lang="en-US" dirty="0"/>
              <a:t> in de </a:t>
            </a:r>
            <a:r>
              <a:rPr lang="en-US" dirty="0" err="1"/>
              <a:t>tijd</a:t>
            </a:r>
            <a:r>
              <a:rPr lang="en-US" dirty="0"/>
              <a:t>… </a:t>
            </a:r>
            <a:r>
              <a:rPr lang="en-US" dirty="0" err="1"/>
              <a:t>naar</a:t>
            </a:r>
            <a:r>
              <a:rPr lang="en-US" dirty="0"/>
              <a:t> de Jaren 90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Nillies</a:t>
            </a:r>
            <a:endParaRPr lang="en-US" dirty="0"/>
          </a:p>
        </p:txBody>
      </p:sp>
      <p:pic>
        <p:nvPicPr>
          <p:cNvPr id="1026" name="Picture 2" descr="Jeugdsentiment: deze typische jaren 90-dingen waren stiekem fantastisch">
            <a:extLst>
              <a:ext uri="{FF2B5EF4-FFF2-40B4-BE49-F238E27FC236}">
                <a16:creationId xmlns:a16="http://schemas.microsoft.com/office/drawing/2014/main" id="{A002227C-7F04-8D03-815C-3EE1253C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042" y="2427737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ze truc maakte in de jaren 90 muziek onweerstaanbaar | De Volkskrant">
            <a:extLst>
              <a:ext uri="{FF2B5EF4-FFF2-40B4-BE49-F238E27FC236}">
                <a16:creationId xmlns:a16="http://schemas.microsoft.com/office/drawing/2014/main" id="{957D713C-3088-A327-825E-49B7C01B0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996" y="2569474"/>
            <a:ext cx="37973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 tien gaafste gadgets uit de jaren 90 - Apparata">
            <a:extLst>
              <a:ext uri="{FF2B5EF4-FFF2-40B4-BE49-F238E27FC236}">
                <a16:creationId xmlns:a16="http://schemas.microsoft.com/office/drawing/2014/main" id="{35466097-FD39-5785-A1D0-E66BF65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3599" y="4247199"/>
            <a:ext cx="3581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n Furby tot Penniemaat: dit waren de populaire gadgets uit de jaren 90">
            <a:extLst>
              <a:ext uri="{FF2B5EF4-FFF2-40B4-BE49-F238E27FC236}">
                <a16:creationId xmlns:a16="http://schemas.microsoft.com/office/drawing/2014/main" id="{CC8FF6CF-FD43-7A97-5F6E-E6B801D1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7254" y="4954364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en geluiden die elk kind uit de jaren 90 zal herkennen">
            <a:extLst>
              <a:ext uri="{FF2B5EF4-FFF2-40B4-BE49-F238E27FC236}">
                <a16:creationId xmlns:a16="http://schemas.microsoft.com/office/drawing/2014/main" id="{262A5E94-FBD8-FD91-9868-88E84D08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916" y="456109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en 90 muziek boeken voor uw 90's Party? | Zie link in beschrijving -  YouTube">
            <a:extLst>
              <a:ext uri="{FF2B5EF4-FFF2-40B4-BE49-F238E27FC236}">
                <a16:creationId xmlns:a16="http://schemas.microsoft.com/office/drawing/2014/main" id="{DE8C5B07-52AF-947F-401D-6EDB36A8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893" y="315129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isch jaren 2000 | Combinatie van kleding en gadgets - Magazine Van Dal  mannenmode">
            <a:extLst>
              <a:ext uri="{FF2B5EF4-FFF2-40B4-BE49-F238E27FC236}">
                <a16:creationId xmlns:a16="http://schemas.microsoft.com/office/drawing/2014/main" id="{6D0B5980-A0F0-5C73-83C8-86B11680D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8319" y="219583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4C640A73-3293-67E2-4734-5B48A37636E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29458-E8F2-1EE1-FA45-2AA40318D882}"/>
              </a:ext>
            </a:extLst>
          </p:cNvPr>
          <p:cNvSpPr txBox="1"/>
          <p:nvPr/>
        </p:nvSpPr>
        <p:spPr>
          <a:xfrm>
            <a:off x="10144717" y="2195830"/>
            <a:ext cx="88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CORBA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49178-E9C9-9EB4-C4FA-59519CFD0EE1}"/>
              </a:ext>
            </a:extLst>
          </p:cNvPr>
          <p:cNvSpPr txBox="1"/>
          <p:nvPr/>
        </p:nvSpPr>
        <p:spPr>
          <a:xfrm>
            <a:off x="4839000" y="3802340"/>
            <a:ext cx="9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488E1-C0C3-236C-7399-9A82C2198599}"/>
              </a:ext>
            </a:extLst>
          </p:cNvPr>
          <p:cNvSpPr txBox="1"/>
          <p:nvPr/>
        </p:nvSpPr>
        <p:spPr>
          <a:xfrm>
            <a:off x="5005503" y="2380496"/>
            <a:ext cx="7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SOAP</a:t>
            </a:r>
          </a:p>
        </p:txBody>
      </p:sp>
      <p:pic>
        <p:nvPicPr>
          <p:cNvPr id="1046" name="Picture 22" descr="Here's how your favourite websites would have looked in the 90s | Creative  Bloq">
            <a:extLst>
              <a:ext uri="{FF2B5EF4-FFF2-40B4-BE49-F238E27FC236}">
                <a16:creationId xmlns:a16="http://schemas.microsoft.com/office/drawing/2014/main" id="{C7390478-A4AA-3C62-BE91-E8242D94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8706" y="4878837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ctiveX - Wikipedia">
            <a:extLst>
              <a:ext uri="{FF2B5EF4-FFF2-40B4-BE49-F238E27FC236}">
                <a16:creationId xmlns:a16="http://schemas.microsoft.com/office/drawing/2014/main" id="{8ED44DEF-9C5C-B397-E40C-F4886BFF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024" y="3250229"/>
            <a:ext cx="1993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background with white letters and a letter&#10;&#10;Description automatically generated">
            <a:extLst>
              <a:ext uri="{FF2B5EF4-FFF2-40B4-BE49-F238E27FC236}">
                <a16:creationId xmlns:a16="http://schemas.microsoft.com/office/drawing/2014/main" id="{A452E9BE-D144-CC75-B151-CBE9701C9D1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066" y="2066810"/>
            <a:ext cx="3362515" cy="972983"/>
          </a:xfrm>
          <a:prstGeom prst="rect">
            <a:avLst/>
          </a:prstGeom>
        </p:spPr>
      </p:pic>
      <p:pic>
        <p:nvPicPr>
          <p:cNvPr id="1050" name="Picture 26" descr="CORBA History">
            <a:extLst>
              <a:ext uri="{FF2B5EF4-FFF2-40B4-BE49-F238E27FC236}">
                <a16:creationId xmlns:a16="http://schemas.microsoft.com/office/drawing/2014/main" id="{A69BB455-4A2D-2330-443D-AB319F10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0" y="3648974"/>
            <a:ext cx="1363408" cy="13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Dutch API Design Rules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Komt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voort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uit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het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kennisplatform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API’s</a:t>
            </a:r>
          </a:p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Wordt door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Logius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gepubliceerd: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514350" indent="-514350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  <a:hlinkClick r:id="rId3"/>
            </a:endParaRPr>
          </a:p>
          <a:p>
            <a:pPr marL="514350" indent="-514350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Geomodule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3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INSPIRE </a:t>
            </a:r>
            <a:r>
              <a:rPr lang="nl-NL" b="0" i="0" dirty="0" err="1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857250" lvl="1" indent="-514350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zoals beschreven in de “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endorsed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good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practice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setting up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INSPIRE Download service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based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on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OGC API-Features standard”.</a:t>
            </a:r>
          </a:p>
          <a:p>
            <a:endParaRPr lang="en-GB" dirty="0"/>
          </a:p>
          <a:p>
            <a:pPr marL="0" indent="0">
              <a:buNone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nl-NL" dirty="0"/>
              <a:t> 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opnemen naar</a:t>
            </a:r>
            <a:r>
              <a:rPr lang="nl-NL" dirty="0"/>
              <a:t>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Metadata dataset</a:t>
            </a:r>
          </a:p>
          <a:p>
            <a:pPr lvl="1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Overeenkomstige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INSPIRE feature concept dictionary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license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Bulkdownload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Describing of encoding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CRS: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ook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ETRS89 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675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Aangepaste tools voor OGC-API-Features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FE7F0C-65F9-C715-91CF-602789EFF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Omdat bestaande open source </a:t>
            </a:r>
            <a:r>
              <a:rPr lang="nl-NL" dirty="0" err="1"/>
              <a:t>tooling</a:t>
            </a:r>
            <a:r>
              <a:rPr lang="nl-NL" dirty="0"/>
              <a:t> niet bleek te voldoen aan deze Standaarden heeft Geonovum de open source wereld gestimuleerd de </a:t>
            </a:r>
            <a:r>
              <a:rPr lang="nl-NL" dirty="0" err="1"/>
              <a:t>tooling</a:t>
            </a:r>
            <a:r>
              <a:rPr lang="nl-NL" dirty="0"/>
              <a:t> aan te passen.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hlinkClick r:id="rId3"/>
              </a:rPr>
              <a:t>Resultaat: 3 aangepaste tools voor het serveren van OGC-API-Features</a:t>
            </a:r>
            <a:r>
              <a:rPr lang="nl-NL" dirty="0"/>
              <a:t>: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4"/>
              </a:rPr>
              <a:t>Deegree</a:t>
            </a:r>
            <a:r>
              <a:rPr lang="en-GB" dirty="0">
                <a:hlinkClick r:id="rId4"/>
              </a:rPr>
              <a:t>: </a:t>
            </a:r>
            <a:r>
              <a:rPr lang="en-GB" dirty="0" err="1">
                <a:hlinkClick r:id="rId4"/>
              </a:rPr>
              <a:t>Wetransform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5"/>
              </a:rPr>
              <a:t>Pygeoapi</a:t>
            </a:r>
            <a:r>
              <a:rPr lang="en-GB" dirty="0">
                <a:hlinkClick r:id="rId5"/>
              </a:rPr>
              <a:t>: </a:t>
            </a:r>
            <a:r>
              <a:rPr lang="en-GB" dirty="0" err="1">
                <a:hlinkClick r:id="rId5"/>
              </a:rPr>
              <a:t>Geocat</a:t>
            </a:r>
            <a:r>
              <a:rPr lang="en-GB" dirty="0">
                <a:hlinkClick r:id="rId5"/>
              </a:rPr>
              <a:t> + </a:t>
            </a:r>
            <a:r>
              <a:rPr lang="en-GB" dirty="0" err="1">
                <a:hlinkClick r:id="rId5"/>
              </a:rPr>
              <a:t>JustObjects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6"/>
              </a:rPr>
              <a:t>Geoserver</a:t>
            </a:r>
            <a:r>
              <a:rPr lang="en-GB" dirty="0">
                <a:hlinkClick r:id="rId6"/>
              </a:rPr>
              <a:t>: </a:t>
            </a:r>
            <a:r>
              <a:rPr lang="en-GB" dirty="0" err="1">
                <a:hlinkClick r:id="rId6"/>
              </a:rPr>
              <a:t>Geosolutions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Handleiding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dataproviders</a:t>
            </a:r>
            <a:r>
              <a:rPr lang="en-GB" dirty="0"/>
              <a:t> in concept:</a:t>
            </a:r>
          </a:p>
          <a:p>
            <a:pPr marL="0" indent="0">
              <a:buNone/>
            </a:pPr>
            <a:r>
              <a:rPr lang="en-GB" dirty="0">
                <a:hlinkClick r:id="rId7"/>
              </a:rPr>
              <a:t>https://geonovum.github.io/</a:t>
            </a:r>
            <a:r>
              <a:rPr lang="en-GB">
                <a:hlinkClick r:id="rId7"/>
              </a:rPr>
              <a:t>ogc-api-features-guideline/</a:t>
            </a:r>
            <a:endParaRPr lang="en-GB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80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Demoservices OGC-API-Features in QGIS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ADA659E-3DAB-DD0C-BA55-EF6282F7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446" y="1402800"/>
            <a:ext cx="9043655" cy="54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0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de aandacht!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Eerst even terug in de tijd…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310632"/>
          </a:xfrm>
        </p:spPr>
        <p:txBody>
          <a:bodyPr/>
          <a:lstStyle/>
          <a:p>
            <a:r>
              <a:rPr lang="en-US" dirty="0"/>
              <a:t>Het web </a:t>
            </a:r>
            <a:r>
              <a:rPr lang="en-US" dirty="0" err="1"/>
              <a:t>werd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‘de </a:t>
            </a:r>
            <a:r>
              <a:rPr lang="en-US" dirty="0" err="1"/>
              <a:t>toekomst</a:t>
            </a:r>
            <a:r>
              <a:rPr lang="en-US" dirty="0"/>
              <a:t>’, maar het web </a:t>
            </a:r>
            <a:r>
              <a:rPr lang="en-US" dirty="0" err="1"/>
              <a:t>zelf</a:t>
            </a:r>
            <a:r>
              <a:rPr lang="en-US" dirty="0"/>
              <a:t> was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relatief</a:t>
            </a:r>
            <a:r>
              <a:rPr lang="en-US" dirty="0"/>
              <a:t> </a:t>
            </a:r>
            <a:r>
              <a:rPr lang="en-US" dirty="0" err="1"/>
              <a:t>inmature</a:t>
            </a:r>
            <a:r>
              <a:rPr lang="en-US" dirty="0"/>
              <a:t> (REST </a:t>
            </a:r>
            <a:r>
              <a:rPr lang="en-US" dirty="0" err="1"/>
              <a:t>bestond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*).</a:t>
            </a:r>
          </a:p>
          <a:p>
            <a:r>
              <a:rPr lang="en-US" dirty="0"/>
              <a:t>Het </a:t>
            </a:r>
            <a:r>
              <a:rPr lang="en-US" i="1" dirty="0"/>
              <a:t>web</a:t>
            </a:r>
            <a:r>
              <a:rPr lang="en-US" dirty="0"/>
              <a:t> was </a:t>
            </a:r>
            <a:r>
              <a:rPr lang="en-US" dirty="0" err="1"/>
              <a:t>ook</a:t>
            </a:r>
            <a:r>
              <a:rPr lang="en-US" dirty="0"/>
              <a:t> XML </a:t>
            </a:r>
            <a:r>
              <a:rPr lang="en-US" dirty="0" err="1"/>
              <a:t>georienteerd</a:t>
            </a:r>
            <a:endParaRPr lang="en-US" dirty="0"/>
          </a:p>
          <a:p>
            <a:r>
              <a:rPr lang="en-US" dirty="0"/>
              <a:t>Er </a:t>
            </a:r>
            <a:r>
              <a:rPr lang="en-US" dirty="0" err="1"/>
              <a:t>waren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afgetekende</a:t>
            </a:r>
            <a:r>
              <a:rPr lang="en-US" dirty="0"/>
              <a:t> </a:t>
            </a:r>
            <a:r>
              <a:rPr lang="en-US" dirty="0" err="1"/>
              <a:t>patronnen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dirty="0" err="1"/>
              <a:t>Zoals</a:t>
            </a:r>
            <a:r>
              <a:rPr lang="en-US" dirty="0"/>
              <a:t> we die nu </a:t>
            </a:r>
            <a:r>
              <a:rPr lang="en-US" dirty="0" err="1"/>
              <a:t>kennen</a:t>
            </a:r>
            <a:r>
              <a:rPr lang="en-US" dirty="0"/>
              <a:t>)</a:t>
            </a:r>
          </a:p>
          <a:p>
            <a:r>
              <a:rPr lang="en-US" dirty="0"/>
              <a:t>OGC </a:t>
            </a:r>
            <a:r>
              <a:rPr lang="en-US" dirty="0" err="1"/>
              <a:t>liep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troepen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met WMS</a:t>
            </a:r>
          </a:p>
          <a:p>
            <a:endParaRPr lang="en-US" dirty="0"/>
          </a:p>
          <a:p>
            <a:r>
              <a:rPr lang="en-US" dirty="0"/>
              <a:t>Grote drivers: NGA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later INSPIRE</a:t>
            </a:r>
          </a:p>
        </p:txBody>
      </p:sp>
      <p:pic>
        <p:nvPicPr>
          <p:cNvPr id="1054" name="Picture 30" descr="Aanleveren xml-formaat van de analyseresultaten - Grondbank">
            <a:extLst>
              <a:ext uri="{FF2B5EF4-FFF2-40B4-BE49-F238E27FC236}">
                <a16:creationId xmlns:a16="http://schemas.microsoft.com/office/drawing/2014/main" id="{BBF6ADF9-A05C-D78F-6CDB-0C31E17C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767" y="2844006"/>
            <a:ext cx="2501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292EB-F265-A682-8018-BAC9F4BBD8F4}"/>
              </a:ext>
            </a:extLst>
          </p:cNvPr>
          <p:cNvSpPr txBox="1"/>
          <p:nvPr/>
        </p:nvSpPr>
        <p:spPr>
          <a:xfrm>
            <a:off x="1777042" y="6090249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Roy Fielding in 2000</a:t>
            </a:r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10918766" cy="1280159"/>
          </a:xfrm>
        </p:spPr>
        <p:txBody>
          <a:bodyPr>
            <a:normAutofit/>
          </a:bodyPr>
          <a:lstStyle/>
          <a:p>
            <a:r>
              <a:rPr lang="nl-NL" dirty="0"/>
              <a:t>The </a:t>
            </a:r>
            <a:r>
              <a:rPr lang="nl-NL" dirty="0" err="1"/>
              <a:t>Good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Bad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Ugly</a:t>
            </a:r>
            <a:r>
              <a:rPr lang="nl-NL" dirty="0"/>
              <a:t> </a:t>
            </a:r>
            <a:r>
              <a:rPr lang="nl-NL" sz="3200" dirty="0"/>
              <a:t>(in </a:t>
            </a:r>
            <a:r>
              <a:rPr lang="nl-NL" sz="3200" dirty="0" err="1"/>
              <a:t>hindsight</a:t>
            </a:r>
            <a:r>
              <a:rPr lang="nl-NL" sz="3200" dirty="0"/>
              <a:t>)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5176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Good:</a:t>
            </a:r>
          </a:p>
          <a:p>
            <a:r>
              <a:rPr lang="en-US" i="1" dirty="0"/>
              <a:t>OWS</a:t>
            </a:r>
            <a:r>
              <a:rPr lang="en-US" dirty="0"/>
              <a:t>, Publish-Find-Bind, (</a:t>
            </a:r>
            <a:r>
              <a:rPr lang="en-US" i="1" dirty="0"/>
              <a:t>Metadata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Bad:</a:t>
            </a:r>
          </a:p>
          <a:p>
            <a:r>
              <a:rPr lang="en-US" dirty="0"/>
              <a:t>XML (</a:t>
            </a:r>
            <a:r>
              <a:rPr lang="en-US" i="1" dirty="0"/>
              <a:t>GML</a:t>
            </a:r>
            <a:r>
              <a:rPr lang="en-US" dirty="0"/>
              <a:t>*), SOAP</a:t>
            </a:r>
          </a:p>
          <a:p>
            <a:pPr marL="0" indent="0">
              <a:buNone/>
            </a:pPr>
            <a:r>
              <a:rPr lang="en-US" dirty="0"/>
              <a:t>Ugly</a:t>
            </a:r>
          </a:p>
          <a:p>
            <a:r>
              <a:rPr lang="en-US" dirty="0"/>
              <a:t>Geospatial bubble!</a:t>
            </a:r>
          </a:p>
          <a:p>
            <a:r>
              <a:rPr lang="en-US" dirty="0"/>
              <a:t>OWS 2-step**</a:t>
            </a:r>
          </a:p>
        </p:txBody>
      </p:sp>
      <p:pic>
        <p:nvPicPr>
          <p:cNvPr id="3076" name="Picture 4" descr="THE GOOD THE BAD AND THE UGLY – Movieartgallery">
            <a:extLst>
              <a:ext uri="{FF2B5EF4-FFF2-40B4-BE49-F238E27FC236}">
                <a16:creationId xmlns:a16="http://schemas.microsoft.com/office/drawing/2014/main" id="{F86009D9-EE03-95F1-B193-E8F9FE88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081" y="2742721"/>
            <a:ext cx="6172919" cy="41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646328" y="1066806"/>
            <a:ext cx="4343785" cy="16764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233363" indent="-227013"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Map Service (WMS)</a:t>
            </a:r>
          </a:p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Map Tile Service (WMTS)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Feature Service (WFS)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Coverage Service (WCS) 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KML, GML, </a:t>
            </a: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GeoPackage</a:t>
            </a:r>
            <a:endParaRPr lang="en-GB" sz="2000" kern="1200" dirty="0">
              <a:solidFill>
                <a:schemeClr val="tx1"/>
              </a:solidFill>
              <a:latin typeface="Arial" charset="0"/>
            </a:endParaRP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GeoTIFF</a:t>
            </a: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NetCDF</a:t>
            </a: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, HDF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4107" y="3160799"/>
            <a:ext cx="3279387" cy="24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870075" y="111125"/>
            <a:ext cx="845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800" b="1" kern="1200">
              <a:solidFill>
                <a:srgbClr val="092E5C"/>
              </a:solidFill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b="1" kern="1200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Millions of Geospatial Datasets on &gt;200K Servers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47850" y="-152400"/>
            <a:ext cx="84963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0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buClrTx/>
              <a:defRPr/>
            </a:pPr>
            <a:endParaRPr lang="en-US" sz="3600" b="1" kern="120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0" y="4730435"/>
            <a:ext cx="2438400" cy="1752600"/>
            <a:chOff x="6553200" y="4267200"/>
            <a:chExt cx="2438400" cy="1752600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620000" y="4267200"/>
              <a:ext cx="1371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100" b="1" kern="1200" err="1">
                  <a:latin typeface="CG Times" charset="0"/>
                  <a:ea typeface="MS PGothic" pitchFamily="34" charset="-128"/>
                  <a:cs typeface="+mn-cs"/>
                </a:rPr>
                <a:t>Eurocontrol</a:t>
              </a:r>
              <a:endParaRPr lang="en-US" sz="1100" b="1" kern="1200">
                <a:latin typeface="CG Times" charset="0"/>
                <a:ea typeface="MS PGothic" pitchFamily="34" charset="-128"/>
                <a:cs typeface="+mn-cs"/>
              </a:endParaRPr>
            </a:p>
          </p:txBody>
        </p:sp>
        <p:pic>
          <p:nvPicPr>
            <p:cNvPr id="17" name="Picture 4" descr="C:\Documents and Settings\Administrator\My Documents\My Pictures\eurocontrol skyview2 example.gif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53200" y="4267200"/>
              <a:ext cx="2338764" cy="1752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80221" y="1100138"/>
            <a:ext cx="2512601" cy="2216234"/>
            <a:chOff x="71875" y="4356104"/>
            <a:chExt cx="2223900" cy="1892296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2000"/>
              <a:ext cx="2219575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6"/>
            <p:cNvSpPr txBox="1">
              <a:spLocks noChangeArrowheads="1"/>
            </p:cNvSpPr>
            <p:nvPr/>
          </p:nvSpPr>
          <p:spPr bwMode="auto">
            <a:xfrm>
              <a:off x="71875" y="4356104"/>
              <a:ext cx="12360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200" kern="1200" dirty="0" err="1">
                  <a:solidFill>
                    <a:srgbClr val="000000"/>
                  </a:solidFill>
                </a:rPr>
                <a:t>OneGeology.Org</a:t>
              </a:r>
              <a:endParaRPr lang="en-US" sz="120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169882" y="6201362"/>
            <a:ext cx="2971800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>
                <a:latin typeface="CG Times" charset="0"/>
                <a:ea typeface="MS PGothic" pitchFamily="34" charset="-128"/>
                <a:cs typeface="+mn-cs"/>
              </a:rPr>
              <a:t>Aviation Flight Information / Safety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38601" y="4715775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00" b="1" kern="1200" dirty="0" err="1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rPr>
              <a:t>DigitalGlobe</a:t>
            </a:r>
            <a:endParaRPr lang="en-US" sz="1000" b="1" kern="1200" dirty="0">
              <a:solidFill>
                <a:schemeClr val="tx1"/>
              </a:solidFill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8110373" y="5657691"/>
            <a:ext cx="20385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Meteorology, Hydrology, Ocean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32276" y="17308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00" b="1" kern="1200" err="1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93211A-D6AF-C84F-9544-AFB8E75AC9F0}"/>
              </a:ext>
            </a:extLst>
          </p:cNvPr>
          <p:cNvSpPr/>
          <p:nvPr/>
        </p:nvSpPr>
        <p:spPr>
          <a:xfrm>
            <a:off x="3512509" y="4418857"/>
            <a:ext cx="27862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800" b="1" kern="1200">
                <a:latin typeface="CG Times" charset="0"/>
                <a:ea typeface="MS PGothic" pitchFamily="34" charset="-128"/>
                <a:cs typeface="+mn-cs"/>
              </a:rPr>
              <a:t>http://oos.soest.hawaii.edu/pacioos/voyager/news/2013/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ECB25-65E9-4C4B-931A-FC25CE01EA47}"/>
              </a:ext>
            </a:extLst>
          </p:cNvPr>
          <p:cNvSpPr txBox="1"/>
          <p:nvPr/>
        </p:nvSpPr>
        <p:spPr>
          <a:xfrm>
            <a:off x="326571" y="124097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B01F8-EE56-B54F-9B65-DF963C37D194}"/>
              </a:ext>
            </a:extLst>
          </p:cNvPr>
          <p:cNvSpPr/>
          <p:nvPr/>
        </p:nvSpPr>
        <p:spPr>
          <a:xfrm>
            <a:off x="4056917" y="6436224"/>
            <a:ext cx="7536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Source of statistics: </a:t>
            </a:r>
            <a:r>
              <a:rPr lang="en-US" dirty="0" err="1"/>
              <a:t>GeoSeer</a:t>
            </a:r>
            <a:r>
              <a:rPr lang="en-US" dirty="0"/>
              <a:t> spatial data search engine: </a:t>
            </a:r>
            <a:r>
              <a:rPr lang="en-US" dirty="0">
                <a:hlinkClick r:id="rId6" tooltip="https://www.geoseer.net"/>
              </a:rPr>
              <a:t>https://geoseer.net</a:t>
            </a:r>
            <a:endParaRPr lang="en-US" dirty="0"/>
          </a:p>
        </p:txBody>
      </p:sp>
      <p:pic>
        <p:nvPicPr>
          <p:cNvPr id="11" name="Picture 10" descr="A close up of a map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01891AB8-F658-4B4F-89CB-D5180D3ED1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199" y="1031787"/>
            <a:ext cx="3817498" cy="2076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6273BE-608F-2C41-ADC5-EB3886D2EB47}"/>
              </a:ext>
            </a:extLst>
          </p:cNvPr>
          <p:cNvSpPr txBox="1"/>
          <p:nvPr/>
        </p:nvSpPr>
        <p:spPr>
          <a:xfrm>
            <a:off x="8110373" y="27432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D62572-363D-384D-9A97-68DBC3C647CA}"/>
              </a:ext>
            </a:extLst>
          </p:cNvPr>
          <p:cNvSpPr txBox="1"/>
          <p:nvPr/>
        </p:nvSpPr>
        <p:spPr>
          <a:xfrm>
            <a:off x="7870883" y="1034142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wms.michelstuyts.be</a:t>
            </a:r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0B9E8AD-99CB-F64D-AFEA-5D1464B4EDA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17" y="3312696"/>
            <a:ext cx="3921837" cy="19633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993270-C642-5D4B-A256-BDAADFF89034}"/>
              </a:ext>
            </a:extLst>
          </p:cNvPr>
          <p:cNvSpPr txBox="1"/>
          <p:nvPr/>
        </p:nvSpPr>
        <p:spPr>
          <a:xfrm>
            <a:off x="980220" y="526325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Waterinfo.be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A8277-0AA6-4847-B749-88C66800EF5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214" y="4763147"/>
            <a:ext cx="3429000" cy="1994858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FF0AAEEC-BD46-614E-8AC0-53ED16738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6863" y="3309779"/>
            <a:ext cx="3345877" cy="201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859714" y="6028491"/>
            <a:ext cx="1295400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SPW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 err="1">
                <a:latin typeface="CG Times" charset="0"/>
                <a:ea typeface="MS PGothic" pitchFamily="34" charset="-128"/>
                <a:cs typeface="+mn-cs"/>
              </a:rPr>
              <a:t>Wallonie.be</a:t>
            </a:r>
            <a:endParaRPr lang="en-US" sz="1200" b="1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595E04B-ABAA-0940-9A96-6BAFDE371F9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855" y="4077661"/>
            <a:ext cx="2416586" cy="18287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0F7B47-3437-6846-A448-FCA180938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871" y="5810091"/>
            <a:ext cx="2038556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dirty="0"/>
              <a:t>WMS INPSIRE de la STIB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kern="1200" dirty="0" err="1">
                <a:latin typeface="CG Times" charset="0"/>
                <a:ea typeface="MS PGothic" pitchFamily="34" charset="-128"/>
                <a:cs typeface="+mn-cs"/>
              </a:rPr>
              <a:t>Irisnet.be</a:t>
            </a:r>
            <a:endParaRPr lang="en-US" sz="1100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629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4E8C-91CC-0B45-0EF5-669AA716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Rest API 2012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E8583-1F86-626F-B3DD-2A2FF4AB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4" descr="A black screen with blue and red text&#10;&#10;Description automatically generated">
            <a:extLst>
              <a:ext uri="{FF2B5EF4-FFF2-40B4-BE49-F238E27FC236}">
                <a16:creationId xmlns:a16="http://schemas.microsoft.com/office/drawing/2014/main" id="{2FF25474-E031-74EF-37BA-858743BF7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351" y="1280160"/>
            <a:ext cx="7701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Madame Globe and Mister Cube met in 2014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981" y="1279525"/>
            <a:ext cx="8186388" cy="4891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© </a:t>
            </a:r>
            <a:r>
              <a:rPr kumimoji="0" lang="is-I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2024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68321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and W3C come together in 2014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432" y="1384457"/>
            <a:ext cx="6240593" cy="468044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© </a:t>
            </a:r>
            <a:r>
              <a:rPr kumimoji="0" lang="is-I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2024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cs typeface="Arial"/>
                <a:sym typeface="Arial"/>
              </a:rPr>
              <a:t> Open Geospatial Consortium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032" y="6248995"/>
            <a:ext cx="914400" cy="6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4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3DC83B-5868-F54D-BB67-E44111FA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52400"/>
            <a:ext cx="11201400" cy="685800"/>
          </a:xfrm>
        </p:spPr>
        <p:txBody>
          <a:bodyPr/>
          <a:lstStyle/>
          <a:p>
            <a:r>
              <a:rPr lang="en-US" dirty="0"/>
              <a:t>OGC/W3C Best Practices for Spatial Data on the Web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AAB9FC-AB21-B442-9EB1-B4E70CAC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785" y="916602"/>
            <a:ext cx="8042275" cy="489108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Web principles for spatial data</a:t>
            </a:r>
          </a:p>
          <a:p>
            <a:r>
              <a:rPr lang="en-US" sz="1400" dirty="0"/>
              <a:t>Use globally unique persistent HTTP URIs for spatial things</a:t>
            </a:r>
          </a:p>
          <a:p>
            <a:r>
              <a:rPr lang="en-US" sz="1400" dirty="0"/>
              <a:t>Make your spatial data indexable by search engines</a:t>
            </a:r>
          </a:p>
          <a:p>
            <a:r>
              <a:rPr lang="en-US" sz="1400" dirty="0"/>
              <a:t>Link resources together to create the Web of data</a:t>
            </a:r>
          </a:p>
          <a:p>
            <a:pPr marL="0" indent="0">
              <a:buNone/>
            </a:pPr>
            <a:r>
              <a:rPr lang="en-US" sz="1800" dirty="0"/>
              <a:t>Key spatial aspects</a:t>
            </a:r>
          </a:p>
          <a:p>
            <a:r>
              <a:rPr lang="en-US" sz="1400" dirty="0"/>
              <a:t>Use spatial data encodings that match your target audience</a:t>
            </a:r>
          </a:p>
          <a:p>
            <a:r>
              <a:rPr lang="en-US" sz="1400" dirty="0"/>
              <a:t>Provide geometries on the Web in a usable way</a:t>
            </a:r>
          </a:p>
          <a:p>
            <a:r>
              <a:rPr lang="en-US" sz="1400" dirty="0"/>
              <a:t>Provide geometries on the Web at the right level of accuracy, precision, and size</a:t>
            </a:r>
          </a:p>
          <a:p>
            <a:r>
              <a:rPr lang="en-US" sz="1400" dirty="0"/>
              <a:t>Choose coordinate reference systems to suit your user’s applications</a:t>
            </a:r>
          </a:p>
          <a:p>
            <a:r>
              <a:rPr lang="en-US" sz="1400" dirty="0"/>
              <a:t>State how coordinate values are encoded</a:t>
            </a:r>
          </a:p>
          <a:p>
            <a:r>
              <a:rPr lang="en-US" sz="1400" dirty="0"/>
              <a:t>Describe relative positioning</a:t>
            </a:r>
          </a:p>
          <a:p>
            <a:pPr marL="0" indent="0">
              <a:buNone/>
            </a:pPr>
            <a:r>
              <a:rPr lang="en-US" sz="1600" dirty="0"/>
              <a:t>Access</a:t>
            </a:r>
            <a:endParaRPr lang="en-US" sz="1400" dirty="0"/>
          </a:p>
          <a:p>
            <a:r>
              <a:rPr lang="en-US" sz="1400" dirty="0"/>
              <a:t>Use appropriate relation types to link Spatial Things</a:t>
            </a:r>
          </a:p>
          <a:p>
            <a:r>
              <a:rPr lang="en-US" sz="1400" dirty="0"/>
              <a:t>Provide information on the changing nature of spatial things</a:t>
            </a:r>
          </a:p>
          <a:p>
            <a:r>
              <a:rPr lang="en-US" sz="1400" dirty="0"/>
              <a:t>Expose spatial data through 'convenience APIs‘</a:t>
            </a:r>
          </a:p>
          <a:p>
            <a:pPr marL="0" indent="0">
              <a:buNone/>
            </a:pPr>
            <a:r>
              <a:rPr lang="en-US" sz="1800" dirty="0"/>
              <a:t>Metadata</a:t>
            </a:r>
            <a:endParaRPr lang="en-US" sz="1400" dirty="0"/>
          </a:p>
          <a:p>
            <a:r>
              <a:rPr lang="en-US" sz="1400" dirty="0"/>
              <a:t>Include spatial metadata in dataset metadata</a:t>
            </a:r>
          </a:p>
          <a:p>
            <a:r>
              <a:rPr lang="en-US" sz="1400" dirty="0"/>
              <a:t>Describe the positional accuracy of spatial data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b="0" kern="1200">
                <a:solidFill>
                  <a:srgbClr val="092E5C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92E5C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  <a:sym typeface="Arial"/>
              </a:rPr>
              <a:t>Copyright © 2024 Open Geospatial Consortium</a:t>
            </a:r>
            <a:endParaRPr kumimoji="0" lang="en-US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92E5C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  <a:sym typeface="Arial"/>
            </a:endParaRP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2229272" y="230802"/>
            <a:ext cx="8057728" cy="53119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92E5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MS PGothic" pitchFamily="34" charset="-128"/>
              <a:sym typeface="Arial"/>
            </a:endParaRPr>
          </a:p>
        </p:txBody>
      </p:sp>
      <p:pic>
        <p:nvPicPr>
          <p:cNvPr id="7" name="Picture 4" descr="W3C">
            <a:extLst>
              <a:ext uri="{FF2B5EF4-FFF2-40B4-BE49-F238E27FC236}">
                <a16:creationId xmlns:a16="http://schemas.microsoft.com/office/drawing/2014/main" id="{4AB710A4-A6F0-1641-B837-AA4608166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275" y="1066800"/>
            <a:ext cx="9906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255437-782F-1A44-BC81-822112414BF8}"/>
              </a:ext>
            </a:extLst>
          </p:cNvPr>
          <p:cNvSpPr/>
          <p:nvPr/>
        </p:nvSpPr>
        <p:spPr>
          <a:xfrm>
            <a:off x="7665367" y="6036290"/>
            <a:ext cx="266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https://www.w3.org/TR/sdw-bp/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273140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20140528_OGC_PowerPoint_presentation_template_pptx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GC_PowerPoint_Template">
  <a:themeElements>
    <a:clrScheme name="">
      <a:dk1>
        <a:srgbClr val="000000"/>
      </a:dk1>
      <a:lt1>
        <a:srgbClr val="FFFFCC"/>
      </a:lt1>
      <a:dk2>
        <a:srgbClr val="092E5C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107dc4104725ff0d301aba76590c1ffd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cfdf746f280c8ca204321d555d08ef34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dba3324-aebb-4854-b76c-f6c322e7cc44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EE5160-7538-49F0-A934-973547221305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50EE47-0CBB-44AF-9BD7-6E4DD27707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14D6DE-E467-4F17-AF70-8A3377B9BD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4191</TotalTime>
  <Words>1131</Words>
  <Application>Microsoft Macintosh PowerPoint</Application>
  <PresentationFormat>Breedbeeld</PresentationFormat>
  <Paragraphs>226</Paragraphs>
  <Slides>24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24</vt:i4>
      </vt:variant>
    </vt:vector>
  </HeadingPairs>
  <TitlesOfParts>
    <vt:vector size="42" baseType="lpstr">
      <vt:lpstr>SimSun</vt:lpstr>
      <vt:lpstr>Arial</vt:lpstr>
      <vt:lpstr>Arial Black</vt:lpstr>
      <vt:lpstr>Calibri</vt:lpstr>
      <vt:lpstr>CG Times</vt:lpstr>
      <vt:lpstr>Helvetica Neue</vt:lpstr>
      <vt:lpstr>Helvetica Neue Light</vt:lpstr>
      <vt:lpstr>Mont Book</vt:lpstr>
      <vt:lpstr>Open Sans</vt:lpstr>
      <vt:lpstr>Poppins</vt:lpstr>
      <vt:lpstr>Roboto Slab</vt:lpstr>
      <vt:lpstr>SFMono-Regular</vt:lpstr>
      <vt:lpstr>Tenorite</vt:lpstr>
      <vt:lpstr>Times New Roman</vt:lpstr>
      <vt:lpstr>Wingdings</vt:lpstr>
      <vt:lpstr>Geonovum</vt:lpstr>
      <vt:lpstr>20140528_OGC_PowerPoint_presentation_template_pptx</vt:lpstr>
      <vt:lpstr>1_OGC_PowerPoint_Template</vt:lpstr>
      <vt:lpstr>Geonovum </vt:lpstr>
      <vt:lpstr>Waarom OGC API’s ?</vt:lpstr>
      <vt:lpstr>Eerst even terug in de tijd…</vt:lpstr>
      <vt:lpstr>The Good, the Bad and the Ugly (in hindsight)</vt:lpstr>
      <vt:lpstr>Millions of Geospatial Datasets on &gt;200K Servers</vt:lpstr>
      <vt:lpstr>ESRI Rest API 2012</vt:lpstr>
      <vt:lpstr>Madame Globe and Mister Cube met in 2014</vt:lpstr>
      <vt:lpstr>OGC and W3C come together in 2014</vt:lpstr>
      <vt:lpstr>OGC/W3C Best Practices for Spatial Data on the Web</vt:lpstr>
      <vt:lpstr>OWS and API Innovation</vt:lpstr>
      <vt:lpstr>Waarom OGC API’s ?</vt:lpstr>
      <vt:lpstr>Belang Geonovum stimuleren OGC-API-gebruik?</vt:lpstr>
      <vt:lpstr>Welke OGC API’s types zijn er?</vt:lpstr>
      <vt:lpstr>Welke OGC API’s zijn er nog meer?</vt:lpstr>
      <vt:lpstr>Welke Standaarden zijn er voor API’s ?</vt:lpstr>
      <vt:lpstr>HTTP</vt:lpstr>
      <vt:lpstr>REST</vt:lpstr>
      <vt:lpstr>Een kijkje naar OGC API Features</vt:lpstr>
      <vt:lpstr>OGC</vt:lpstr>
      <vt:lpstr>Dutch API Design Rules</vt:lpstr>
      <vt:lpstr>INSPIRE</vt:lpstr>
      <vt:lpstr>Aangepaste tools voor OGC-API-Features</vt:lpstr>
      <vt:lpstr>Demoservices OGC-API-Features in QGIS</vt:lpstr>
      <vt:lpstr>Dank voor de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Pieter Bresters</dc:creator>
  <cp:lastModifiedBy>Bart De Lathouwer</cp:lastModifiedBy>
  <cp:revision>24</cp:revision>
  <dcterms:created xsi:type="dcterms:W3CDTF">2022-10-26T06:58:37Z</dcterms:created>
  <dcterms:modified xsi:type="dcterms:W3CDTF">2024-12-11T22:06:22Z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